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9" r:id="rId3"/>
    <p:sldId id="261" r:id="rId4"/>
    <p:sldId id="263" r:id="rId5"/>
    <p:sldId id="265" r:id="rId6"/>
    <p:sldId id="267" r:id="rId7"/>
    <p:sldId id="269" r:id="rId8"/>
    <p:sldId id="271" r:id="rId9"/>
    <p:sldId id="273" r:id="rId10"/>
  </p:sldIdLst>
  <p:sldSz cx="14630400" cy="8229600"/>
  <p:notesSz cx="8229600" cy="1463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81B9C90-4352-4AE3-97A5-2749FBD16972}">
          <p14:sldIdLst>
            <p14:sldId id="256"/>
            <p14:sldId id="259"/>
            <p14:sldId id="261"/>
          </p14:sldIdLst>
        </p14:section>
        <p14:section name="Untitled Section" id="{A1F8220C-0583-408E-B1CC-8FE08C808BEB}">
          <p14:sldIdLst>
            <p14:sldId id="263"/>
            <p14:sldId id="265"/>
            <p14:sldId id="267"/>
            <p14:sldId id="269"/>
            <p14:sldId id="271"/>
            <p14:sldId id="27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44" d="100"/>
          <a:sy n="44" d="100"/>
        </p:scale>
        <p:origin x="1164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885333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ASTER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9144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3044952"/>
          </a:xfrm>
          <a:prstGeom prst="rect">
            <a:avLst/>
          </a:prstGeom>
        </p:spPr>
      </p:pic>
      <p:sp>
        <p:nvSpPr>
          <p:cNvPr id="7" name="Text 1"/>
          <p:cNvSpPr/>
          <p:nvPr/>
        </p:nvSpPr>
        <p:spPr>
          <a:xfrm>
            <a:off x="9762667" y="5557121"/>
            <a:ext cx="7391014" cy="148028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4400" dirty="0">
                <a:solidFill>
                  <a:srgbClr val="17171C"/>
                </a:solidFill>
                <a:latin typeface="Times New Roman" panose="02020603050405020304" pitchFamily="18" charset="0"/>
                <a:ea typeface="思源黑体-思源黑体-Regular" pitchFamily="34" charset="-122"/>
                <a:cs typeface="Times New Roman" panose="02020603050405020304" pitchFamily="18" charset="0"/>
              </a:rPr>
              <a:t>SUVADHA M</a:t>
            </a:r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2"/>
          <p:cNvSpPr/>
          <p:nvPr/>
        </p:nvSpPr>
        <p:spPr>
          <a:xfrm>
            <a:off x="832104" y="3456432"/>
            <a:ext cx="12984480" cy="114300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8970"/>
              </a:lnSpc>
              <a:buNone/>
            </a:pPr>
            <a:r>
              <a:rPr lang="en-US" sz="6410" dirty="0">
                <a:solidFill>
                  <a:srgbClr val="3A6DDA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Laptop Dataset Analysis</a:t>
            </a:r>
            <a:endParaRPr lang="en-US" sz="641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104" y="2852928"/>
            <a:ext cx="502920" cy="50292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104" y="3886200"/>
            <a:ext cx="502920" cy="50292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104" y="4919472"/>
            <a:ext cx="502920" cy="50292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104" y="5952744"/>
            <a:ext cx="502920" cy="50292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0648" y="2852928"/>
            <a:ext cx="502920" cy="50292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0648" y="3886200"/>
            <a:ext cx="502920" cy="50292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0648" y="4919472"/>
            <a:ext cx="502920" cy="502920"/>
          </a:xfrm>
          <a:prstGeom prst="rect">
            <a:avLst/>
          </a:prstGeom>
        </p:spPr>
      </p:pic>
      <p:sp>
        <p:nvSpPr>
          <p:cNvPr id="11" name="Text 0"/>
          <p:cNvSpPr/>
          <p:nvPr/>
        </p:nvSpPr>
        <p:spPr>
          <a:xfrm>
            <a:off x="832104" y="1527048"/>
            <a:ext cx="12984480" cy="8321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6500"/>
              </a:lnSpc>
              <a:buNone/>
            </a:pPr>
            <a:r>
              <a:rPr lang="en-US" sz="4640" dirty="0">
                <a:solidFill>
                  <a:srgbClr val="3A6DDA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Contents</a:t>
            </a:r>
            <a:endParaRPr lang="en-US" sz="4640" dirty="0"/>
          </a:p>
        </p:txBody>
      </p:sp>
      <p:sp>
        <p:nvSpPr>
          <p:cNvPr id="12" name="Text 1"/>
          <p:cNvSpPr/>
          <p:nvPr/>
        </p:nvSpPr>
        <p:spPr>
          <a:xfrm>
            <a:off x="996696" y="2889504"/>
            <a:ext cx="173736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2320" dirty="0">
                <a:solidFill>
                  <a:srgbClr val="595959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1</a:t>
            </a:r>
            <a:endParaRPr lang="en-US" sz="2320" dirty="0"/>
          </a:p>
        </p:txBody>
      </p:sp>
      <p:sp>
        <p:nvSpPr>
          <p:cNvPr id="13" name="Text 2"/>
          <p:cNvSpPr/>
          <p:nvPr/>
        </p:nvSpPr>
        <p:spPr>
          <a:xfrm>
            <a:off x="1609344" y="2898648"/>
            <a:ext cx="5550408" cy="33832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850" dirty="0">
                <a:solidFill>
                  <a:srgbClr val="17171C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DATA UNDERSTANDING</a:t>
            </a:r>
            <a:endParaRPr lang="en-US" sz="1850" dirty="0"/>
          </a:p>
        </p:txBody>
      </p:sp>
      <p:sp>
        <p:nvSpPr>
          <p:cNvPr id="14" name="Text 3"/>
          <p:cNvSpPr/>
          <p:nvPr/>
        </p:nvSpPr>
        <p:spPr>
          <a:xfrm>
            <a:off x="996696" y="3922776"/>
            <a:ext cx="173736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2320" dirty="0">
                <a:solidFill>
                  <a:srgbClr val="595959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3</a:t>
            </a:r>
            <a:endParaRPr lang="en-US" sz="2320" dirty="0"/>
          </a:p>
        </p:txBody>
      </p:sp>
      <p:sp>
        <p:nvSpPr>
          <p:cNvPr id="15" name="Text 4"/>
          <p:cNvSpPr/>
          <p:nvPr/>
        </p:nvSpPr>
        <p:spPr>
          <a:xfrm>
            <a:off x="1609344" y="3931920"/>
            <a:ext cx="5550408" cy="33832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850" dirty="0">
                <a:solidFill>
                  <a:srgbClr val="17171C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OVERVIEW</a:t>
            </a:r>
            <a:endParaRPr lang="en-US" sz="1850" dirty="0"/>
          </a:p>
        </p:txBody>
      </p:sp>
      <p:sp>
        <p:nvSpPr>
          <p:cNvPr id="16" name="Text 5"/>
          <p:cNvSpPr/>
          <p:nvPr/>
        </p:nvSpPr>
        <p:spPr>
          <a:xfrm>
            <a:off x="996696" y="4956048"/>
            <a:ext cx="173736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2320" dirty="0">
                <a:solidFill>
                  <a:srgbClr val="595959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5</a:t>
            </a:r>
            <a:endParaRPr lang="en-US" sz="2320" dirty="0"/>
          </a:p>
        </p:txBody>
      </p:sp>
      <p:sp>
        <p:nvSpPr>
          <p:cNvPr id="17" name="Text 6"/>
          <p:cNvSpPr/>
          <p:nvPr/>
        </p:nvSpPr>
        <p:spPr>
          <a:xfrm>
            <a:off x="1609344" y="4965192"/>
            <a:ext cx="5550408" cy="33832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850" dirty="0">
                <a:solidFill>
                  <a:srgbClr val="17171C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VISUALIZATION</a:t>
            </a:r>
            <a:endParaRPr lang="en-US" sz="1850" dirty="0"/>
          </a:p>
        </p:txBody>
      </p:sp>
      <p:sp>
        <p:nvSpPr>
          <p:cNvPr id="18" name="Text 7"/>
          <p:cNvSpPr/>
          <p:nvPr/>
        </p:nvSpPr>
        <p:spPr>
          <a:xfrm>
            <a:off x="996696" y="5980176"/>
            <a:ext cx="173736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2320" dirty="0">
                <a:solidFill>
                  <a:srgbClr val="595959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7</a:t>
            </a:r>
            <a:endParaRPr lang="en-US" sz="2320" dirty="0"/>
          </a:p>
        </p:txBody>
      </p:sp>
      <p:sp>
        <p:nvSpPr>
          <p:cNvPr id="19" name="Text 8"/>
          <p:cNvSpPr/>
          <p:nvPr/>
        </p:nvSpPr>
        <p:spPr>
          <a:xfrm>
            <a:off x="1609344" y="5989320"/>
            <a:ext cx="5550408" cy="33832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850" dirty="0">
                <a:solidFill>
                  <a:srgbClr val="17171C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FUTURE ENGINEERING</a:t>
            </a:r>
            <a:endParaRPr lang="en-US" sz="1850" dirty="0"/>
          </a:p>
        </p:txBody>
      </p:sp>
      <p:sp>
        <p:nvSpPr>
          <p:cNvPr id="20" name="Text 9"/>
          <p:cNvSpPr/>
          <p:nvPr/>
        </p:nvSpPr>
        <p:spPr>
          <a:xfrm>
            <a:off x="7635240" y="2889504"/>
            <a:ext cx="173736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2320" dirty="0">
                <a:solidFill>
                  <a:srgbClr val="595959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2</a:t>
            </a:r>
            <a:endParaRPr lang="en-US" sz="2320" dirty="0"/>
          </a:p>
        </p:txBody>
      </p:sp>
      <p:sp>
        <p:nvSpPr>
          <p:cNvPr id="21" name="Text 10"/>
          <p:cNvSpPr/>
          <p:nvPr/>
        </p:nvSpPr>
        <p:spPr>
          <a:xfrm>
            <a:off x="7635240" y="3922776"/>
            <a:ext cx="173736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2320" dirty="0">
                <a:solidFill>
                  <a:srgbClr val="595959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4</a:t>
            </a:r>
            <a:endParaRPr lang="en-US" sz="2320" dirty="0"/>
          </a:p>
        </p:txBody>
      </p:sp>
      <p:sp>
        <p:nvSpPr>
          <p:cNvPr id="22" name="Text 11"/>
          <p:cNvSpPr/>
          <p:nvPr/>
        </p:nvSpPr>
        <p:spPr>
          <a:xfrm>
            <a:off x="8247888" y="2898648"/>
            <a:ext cx="5550408" cy="33832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850" dirty="0">
                <a:solidFill>
                  <a:srgbClr val="17171C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DATA CLEANING</a:t>
            </a:r>
            <a:endParaRPr lang="en-US" sz="1850" dirty="0"/>
          </a:p>
        </p:txBody>
      </p:sp>
      <p:sp>
        <p:nvSpPr>
          <p:cNvPr id="23" name="Text 12"/>
          <p:cNvSpPr/>
          <p:nvPr/>
        </p:nvSpPr>
        <p:spPr>
          <a:xfrm>
            <a:off x="7635240" y="4956048"/>
            <a:ext cx="173736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2320" dirty="0">
                <a:solidFill>
                  <a:srgbClr val="595959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6</a:t>
            </a:r>
            <a:endParaRPr lang="en-US" sz="2320" dirty="0"/>
          </a:p>
        </p:txBody>
      </p:sp>
      <p:sp>
        <p:nvSpPr>
          <p:cNvPr id="24" name="Text 13"/>
          <p:cNvSpPr/>
          <p:nvPr/>
        </p:nvSpPr>
        <p:spPr>
          <a:xfrm>
            <a:off x="8247888" y="3931920"/>
            <a:ext cx="5550408" cy="33832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850" dirty="0">
                <a:solidFill>
                  <a:srgbClr val="17171C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EDA (Exploratory Data Analysis)</a:t>
            </a:r>
            <a:endParaRPr lang="en-US" sz="1850" dirty="0"/>
          </a:p>
        </p:txBody>
      </p:sp>
      <p:sp>
        <p:nvSpPr>
          <p:cNvPr id="25" name="Text 14"/>
          <p:cNvSpPr/>
          <p:nvPr/>
        </p:nvSpPr>
        <p:spPr>
          <a:xfrm>
            <a:off x="8247888" y="4965192"/>
            <a:ext cx="5550408" cy="33832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850" dirty="0">
                <a:solidFill>
                  <a:srgbClr val="17171C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INSIGHTS</a:t>
            </a: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9144"/>
            <a:ext cx="14630400" cy="8238744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832104" y="1271016"/>
            <a:ext cx="12984480" cy="8321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6500"/>
              </a:lnSpc>
              <a:buNone/>
            </a:pPr>
            <a:r>
              <a:rPr lang="en-US" sz="4640" dirty="0">
                <a:solidFill>
                  <a:srgbClr val="3A6DDA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Data Understanding</a:t>
            </a:r>
            <a:endParaRPr lang="en-US" sz="4640" dirty="0"/>
          </a:p>
        </p:txBody>
      </p:sp>
      <p:sp>
        <p:nvSpPr>
          <p:cNvPr id="6" name="Text 1"/>
          <p:cNvSpPr/>
          <p:nvPr/>
        </p:nvSpPr>
        <p:spPr>
          <a:xfrm>
            <a:off x="2880823" y="3531904"/>
            <a:ext cx="5989320" cy="348579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600"/>
              </a:lnSpc>
              <a:buNone/>
            </a:pPr>
            <a:endParaRPr lang="en-US" sz="1850" dirty="0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3D6971E6-5A50-0A4D-2D43-7E2275A2C9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0255" y="1746725"/>
            <a:ext cx="12816329" cy="42675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en-US" sz="2800" dirty="0"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Reviewed dataset size, completeness, and initial descriptive statistics</a:t>
            </a:r>
          </a:p>
          <a:p>
            <a:pPr marL="285750" marR="0" lvl="0" indent="-28575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Identified numerical, categorical, and textual features for detailed analysis</a:t>
            </a:r>
          </a:p>
          <a:p>
            <a:pPr marL="285750" marR="0" lvl="0" indent="-28575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Detected missing values, outliers, and data distribution patterns</a:t>
            </a:r>
          </a:p>
          <a:p>
            <a:pPr marL="285750" marR="0" lvl="0" indent="-28575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Analyzed data relationships, correlations, and dependencies among variables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" y="0"/>
            <a:ext cx="14630400" cy="8238744"/>
          </a:xfrm>
          <a:prstGeom prst="rect">
            <a:avLst/>
          </a:prstGeom>
        </p:spPr>
      </p:pic>
      <p:sp>
        <p:nvSpPr>
          <p:cNvPr id="8" name="Text 0"/>
          <p:cNvSpPr/>
          <p:nvPr/>
        </p:nvSpPr>
        <p:spPr>
          <a:xfrm>
            <a:off x="832104" y="914400"/>
            <a:ext cx="12984480" cy="8321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6500"/>
              </a:lnSpc>
              <a:buNone/>
            </a:pPr>
            <a:r>
              <a:rPr lang="en-US" sz="4640" dirty="0">
                <a:solidFill>
                  <a:srgbClr val="3A6DDA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Data Cleaning</a:t>
            </a:r>
            <a:endParaRPr lang="en-US" sz="4640" dirty="0"/>
          </a:p>
        </p:txBody>
      </p:sp>
      <p:sp>
        <p:nvSpPr>
          <p:cNvPr id="12" name="Text 4"/>
          <p:cNvSpPr/>
          <p:nvPr/>
        </p:nvSpPr>
        <p:spPr>
          <a:xfrm>
            <a:off x="7232904" y="5696712"/>
            <a:ext cx="173736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endParaRPr lang="en-US" sz="2320" dirty="0"/>
          </a:p>
        </p:txBody>
      </p:sp>
      <p:sp>
        <p:nvSpPr>
          <p:cNvPr id="15" name="Rectangle 1">
            <a:extLst>
              <a:ext uri="{FF2B5EF4-FFF2-40B4-BE49-F238E27FC236}">
                <a16:creationId xmlns:a16="http://schemas.microsoft.com/office/drawing/2014/main" id="{CCD9DB06-6254-E982-AF20-628DDAF6C4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7208" y="1303931"/>
            <a:ext cx="8380071" cy="51292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Outlier removal</a:t>
            </a: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Standardization</a:t>
            </a: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Deduplication</a:t>
            </a: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Type conversion</a:t>
            </a: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Formatting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9445752"/>
          </a:xfrm>
          <a:prstGeom prst="rect">
            <a:avLst/>
          </a:prstGeom>
        </p:spPr>
      </p:pic>
      <p:sp>
        <p:nvSpPr>
          <p:cNvPr id="8" name="Text 0"/>
          <p:cNvSpPr/>
          <p:nvPr/>
        </p:nvSpPr>
        <p:spPr>
          <a:xfrm>
            <a:off x="832104" y="649224"/>
            <a:ext cx="12984480" cy="8321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6500"/>
              </a:lnSpc>
              <a:buNone/>
            </a:pPr>
            <a:r>
              <a:rPr lang="en-US" sz="4640" dirty="0">
                <a:solidFill>
                  <a:srgbClr val="3A6DDA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Exploratory Data Analysis</a:t>
            </a:r>
            <a:endParaRPr lang="en-US" sz="4640" dirty="0"/>
          </a:p>
        </p:txBody>
      </p:sp>
      <p:sp>
        <p:nvSpPr>
          <p:cNvPr id="12" name="Rectangle 1">
            <a:extLst>
              <a:ext uri="{FF2B5EF4-FFF2-40B4-BE49-F238E27FC236}">
                <a16:creationId xmlns:a16="http://schemas.microsoft.com/office/drawing/2014/main" id="{264AC6A9-FBC8-C370-22B3-52333D0742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34450" y="2102795"/>
            <a:ext cx="6354501" cy="51292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Visualization</a:t>
            </a: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Distribution</a:t>
            </a: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Correlation</a:t>
            </a: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Trend analysis</a:t>
            </a: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Summary statistics</a:t>
            </a: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Feature analysis</a:t>
            </a:r>
            <a:endParaRPr lang="en-US" altLang="en-US" sz="2800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832104" y="649224"/>
            <a:ext cx="12984480" cy="8321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6500"/>
              </a:lnSpc>
              <a:buNone/>
            </a:pPr>
            <a:r>
              <a:rPr lang="en-US" sz="4640" dirty="0">
                <a:solidFill>
                  <a:srgbClr val="3A6DDA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Visualization</a:t>
            </a:r>
            <a:endParaRPr lang="en-US" sz="464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217568A-A5F6-DD79-C0D1-644B4A00B78B}"/>
              </a:ext>
            </a:extLst>
          </p:cNvPr>
          <p:cNvSpPr txBox="1"/>
          <p:nvPr/>
        </p:nvSpPr>
        <p:spPr>
          <a:xfrm>
            <a:off x="2393608" y="1833337"/>
            <a:ext cx="7430946" cy="5159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buNone/>
            </a:pPr>
            <a:r>
              <a:rPr lang="en-US" sz="2400" b="1" dirty="0"/>
              <a:t>Visualization</a:t>
            </a:r>
            <a:endParaRPr lang="en-US" sz="2400" dirty="0"/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b="1" dirty="0"/>
              <a:t>Univariate analysis</a:t>
            </a:r>
            <a:r>
              <a:rPr lang="en-US" sz="2400" dirty="0"/>
              <a:t> – Explore single variable distributions (e.g., histograms, box plots)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b="1" dirty="0"/>
              <a:t>Bivariate analysis</a:t>
            </a:r>
            <a:r>
              <a:rPr lang="en-US" sz="2400" dirty="0"/>
              <a:t> – Examine relationships between two variables (e.g., scatter plots, bar plots)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b="1" dirty="0"/>
              <a:t>Multivariate analysis</a:t>
            </a:r>
            <a:r>
              <a:rPr lang="en-US" sz="2400" dirty="0"/>
              <a:t> – Analyze interactions among multiple variables (e.g., heatmaps, pair plots)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" y="-391945"/>
            <a:ext cx="14630400" cy="8621545"/>
          </a:xfrm>
          <a:prstGeom prst="rect">
            <a:avLst/>
          </a:prstGeom>
        </p:spPr>
      </p:pic>
      <p:sp>
        <p:nvSpPr>
          <p:cNvPr id="10" name="Text 0"/>
          <p:cNvSpPr/>
          <p:nvPr/>
        </p:nvSpPr>
        <p:spPr>
          <a:xfrm>
            <a:off x="832104" y="649224"/>
            <a:ext cx="12984480" cy="8321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6500"/>
              </a:lnSpc>
              <a:buNone/>
            </a:pPr>
            <a:r>
              <a:rPr lang="en-US" sz="4640" dirty="0">
                <a:solidFill>
                  <a:srgbClr val="3A6DDA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Insights</a:t>
            </a:r>
            <a:endParaRPr lang="en-US" sz="4640" dirty="0"/>
          </a:p>
        </p:txBody>
      </p:sp>
      <p:sp>
        <p:nvSpPr>
          <p:cNvPr id="16" name="Rectangle 1">
            <a:extLst>
              <a:ext uri="{FF2B5EF4-FFF2-40B4-BE49-F238E27FC236}">
                <a16:creationId xmlns:a16="http://schemas.microsoft.com/office/drawing/2014/main" id="{4BAB88A6-A2CD-707C-4C65-42655F93E3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92376" y="1910125"/>
            <a:ext cx="12324208" cy="4975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Predict emerging trends using advanced analytics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Identify potential areas for product or 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improvement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Recommend data-driven strategies for business growth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Explore deeper segmentation for targeted decision-making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Integrate external data sources for richer analysis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4974336" cy="8238744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5806440" y="923544"/>
            <a:ext cx="8010144" cy="8321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6500"/>
              </a:lnSpc>
              <a:buNone/>
            </a:pPr>
            <a:r>
              <a:rPr lang="en-US" sz="4640" dirty="0">
                <a:solidFill>
                  <a:srgbClr val="3A6DDA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Future Engineering</a:t>
            </a:r>
            <a:endParaRPr lang="en-US" sz="4640" dirty="0"/>
          </a:p>
        </p:txBody>
      </p:sp>
      <p:sp>
        <p:nvSpPr>
          <p:cNvPr id="7" name="Text 1"/>
          <p:cNvSpPr/>
          <p:nvPr/>
        </p:nvSpPr>
        <p:spPr>
          <a:xfrm>
            <a:off x="5971032" y="2286000"/>
            <a:ext cx="173736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endParaRPr lang="en-US" sz="2320" dirty="0"/>
          </a:p>
        </p:txBody>
      </p:sp>
      <p:sp>
        <p:nvSpPr>
          <p:cNvPr id="17" name="Rectangle 1">
            <a:extLst>
              <a:ext uri="{FF2B5EF4-FFF2-40B4-BE49-F238E27FC236}">
                <a16:creationId xmlns:a16="http://schemas.microsoft.com/office/drawing/2014/main" id="{0A9D763F-8278-3D56-4A51-79BE1C6D58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43544" y="2505456"/>
            <a:ext cx="8335936" cy="36710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Predict emerging trends using advanced analytics</a:t>
            </a: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Identify potential areas for product or process improvement</a:t>
            </a: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Recommend data-driven strategies for business growth</a:t>
            </a: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Explore deeper segmentation for targeted decision-making</a:t>
            </a: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Integrate external data sources for richer analysis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32104" y="3419856"/>
            <a:ext cx="12984480" cy="114300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8970"/>
              </a:lnSpc>
              <a:buNone/>
            </a:pPr>
            <a:r>
              <a:rPr lang="en-US" sz="6410" dirty="0">
                <a:solidFill>
                  <a:srgbClr val="3A6DDA"/>
                </a:solidFill>
                <a:latin typeface="Times New Roman" panose="02020603050405020304" pitchFamily="18" charset="0"/>
                <a:ea typeface="思源黑体-思源黑体-Regular" pitchFamily="34" charset="-122"/>
                <a:cs typeface="Times New Roman" panose="02020603050405020304" pitchFamily="18" charset="0"/>
              </a:rPr>
              <a:t>Thank You</a:t>
            </a:r>
            <a:endParaRPr lang="en-US" sz="641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Words>228</Words>
  <Application>Microsoft Office PowerPoint</Application>
  <PresentationFormat>Custom</PresentationFormat>
  <Paragraphs>65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Times New Roman</vt:lpstr>
      <vt:lpstr>思源黑体-思源黑体-Regular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Windows 11</cp:lastModifiedBy>
  <cp:revision>10</cp:revision>
  <dcterms:created xsi:type="dcterms:W3CDTF">2025-07-20T12:41:38Z</dcterms:created>
  <dcterms:modified xsi:type="dcterms:W3CDTF">2025-07-20T13:02:14Z</dcterms:modified>
</cp:coreProperties>
</file>